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12" r:id="rId4"/>
    <p:sldId id="307" r:id="rId5"/>
    <p:sldId id="313" r:id="rId6"/>
    <p:sldId id="263" r:id="rId7"/>
    <p:sldId id="309" r:id="rId8"/>
    <p:sldId id="314" r:id="rId9"/>
    <p:sldId id="339" r:id="rId10"/>
    <p:sldId id="340" r:id="rId11"/>
    <p:sldId id="268" r:id="rId12"/>
    <p:sldId id="267" r:id="rId13"/>
  </p:sldIdLst>
  <p:sldSz cx="12192000" cy="6858000"/>
  <p:notesSz cx="6858000" cy="9144000"/>
  <p:embeddedFontLst>
    <p:embeddedFont>
      <p:font typeface="한국기계연구원_Bold" panose="02000300000000000000" pitchFamily="2" charset="-127"/>
      <p:bold r:id="rId15"/>
    </p:embeddedFont>
    <p:embeddedFont>
      <p:font typeface="G마켓 산스 Light" panose="02000000000000000000" pitchFamily="50" charset="-127"/>
      <p:regular r:id="rId16"/>
    </p:embeddedFont>
    <p:embeddedFont>
      <p:font typeface="G마켓 산스 Bold" panose="02000000000000000000" pitchFamily="50" charset="-127"/>
      <p:regular r:id="rId17"/>
    </p:embeddedFont>
    <p:embeddedFont>
      <p:font typeface="한국기계연구원_Light" panose="02000300000000000000" pitchFamily="2" charset="-127"/>
      <p:regular r:id="rId18"/>
    </p:embeddedFont>
    <p:embeddedFont>
      <p:font typeface="G마켓 산스 Medium" panose="02000000000000000000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147"/>
    <a:srgbClr val="7253C0"/>
    <a:srgbClr val="1F3446"/>
    <a:srgbClr val="142A44"/>
    <a:srgbClr val="000000"/>
    <a:srgbClr val="7B7590"/>
    <a:srgbClr val="F0D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20" autoAdjust="0"/>
  </p:normalViewPr>
  <p:slideViewPr>
    <p:cSldViewPr snapToGrid="0">
      <p:cViewPr varScale="1">
        <p:scale>
          <a:sx n="187" d="100"/>
          <a:sy n="187" d="100"/>
        </p:scale>
        <p:origin x="605" y="1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13-4CF0-BBBA-FED3700789B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E8-4005-987E-C06DDE8F21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E8-4005-987E-C06DDE8F21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DE8-4005-987E-C06DDE8F21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DE8-4005-987E-C06DDE8F21B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DE8-4005-987E-C06DDE8F21B7}"/>
              </c:ext>
            </c:extLst>
          </c:dPt>
          <c:dLbls>
            <c:dLbl>
              <c:idx val="0"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spc="-150" baseline="0">
                      <a:ln w="6350">
                        <a:solidFill>
                          <a:schemeClr val="tx1"/>
                        </a:solidFill>
                      </a:ln>
                      <a:solidFill>
                        <a:srgbClr val="F0D46C"/>
                      </a:solidFill>
                      <a:effectLst>
                        <a:outerShdw blurRad="381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3213-4CF0-BBBA-FED3700789B0}"/>
                </c:ext>
              </c:extLst>
            </c:dLbl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spc="-150" baseline="0"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외모</c:v>
                </c:pt>
                <c:pt idx="1">
                  <c:v>성격</c:v>
                </c:pt>
                <c:pt idx="2">
                  <c:v>가치관</c:v>
                </c:pt>
                <c:pt idx="3">
                  <c:v>경제력</c:v>
                </c:pt>
                <c:pt idx="4">
                  <c:v>취미</c:v>
                </c:pt>
                <c:pt idx="5">
                  <c:v>유머 감각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36.700000000000003</c:v>
                </c:pt>
                <c:pt idx="1">
                  <c:v>33</c:v>
                </c:pt>
                <c:pt idx="2">
                  <c:v>15.8</c:v>
                </c:pt>
                <c:pt idx="3">
                  <c:v>5.4</c:v>
                </c:pt>
                <c:pt idx="4">
                  <c:v>3.2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13-4CF0-BBBA-FED3700789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1014995823"/>
        <c:axId val="1014994159"/>
      </c:barChart>
      <c:catAx>
        <c:axId val="1014995823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38100" cap="rnd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994159"/>
        <c:crosses val="autoZero"/>
        <c:auto val="1"/>
        <c:lblAlgn val="ctr"/>
        <c:lblOffset val="100"/>
        <c:noMultiLvlLbl val="0"/>
      </c:catAx>
      <c:valAx>
        <c:axId val="1014994159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one"/>
        <c:crossAx val="10149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A7-4137-A60D-B304A969E58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7-4137-A60D-B304A969E58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4A7-4137-A60D-B304A969E58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4A7-4137-A60D-B304A969E58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4A7-4137-A60D-B304A969E58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4A7-4137-A60D-B304A969E582}"/>
              </c:ext>
            </c:extLst>
          </c:dPt>
          <c:dLbls>
            <c:dLbl>
              <c:idx val="0"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spc="-150" baseline="0">
                      <a:ln w="635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0D46C"/>
                      </a:solidFill>
                      <a:effectLst>
                        <a:outerShdw blurRad="381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14A7-4137-A60D-B304A969E582}"/>
                </c:ext>
              </c:extLst>
            </c:dLbl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spc="-150" baseline="0"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외모</c:v>
                </c:pt>
                <c:pt idx="1">
                  <c:v>성격</c:v>
                </c:pt>
                <c:pt idx="2">
                  <c:v>가치관</c:v>
                </c:pt>
                <c:pt idx="3">
                  <c:v>취미</c:v>
                </c:pt>
                <c:pt idx="4">
                  <c:v>경제력</c:v>
                </c:pt>
                <c:pt idx="5">
                  <c:v>목소리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30.2</c:v>
                </c:pt>
                <c:pt idx="1">
                  <c:v>24.1</c:v>
                </c:pt>
                <c:pt idx="2">
                  <c:v>17.2</c:v>
                </c:pt>
                <c:pt idx="3">
                  <c:v>7.8</c:v>
                </c:pt>
                <c:pt idx="4">
                  <c:v>6.9</c:v>
                </c:pt>
                <c:pt idx="5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4A7-4137-A60D-B304A969E5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1014995823"/>
        <c:axId val="1014994159"/>
      </c:barChart>
      <c:catAx>
        <c:axId val="1014995823"/>
        <c:scaling>
          <c:orientation val="maxMin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 w="38100" cap="rnd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994159"/>
        <c:crosses val="autoZero"/>
        <c:auto val="1"/>
        <c:lblAlgn val="ctr"/>
        <c:lblOffset val="100"/>
        <c:noMultiLvlLbl val="0"/>
      </c:catAx>
      <c:valAx>
        <c:axId val="1014994159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10149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35BB-9B35-4740-A66B-58E0D10E47E3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4B862-73D4-40F9-8E09-F8506D55B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4B862-73D4-40F9-8E09-F8506D55B7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4B862-73D4-40F9-8E09-F8506D55B7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43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65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6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34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7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15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92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71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8756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토타입">
    <p:bg>
      <p:bgPr>
        <a:solidFill>
          <a:srgbClr val="173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000"/>
                      </a14:imgEffect>
                      <a14:imgEffect>
                        <a14:saturation sat="40000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rcRect/>
            <a:stretch>
              <a:fillRect l="-10000" t="-10000" r="-10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732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61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14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5219"/>
            <a:ext cx="10515600" cy="663574"/>
          </a:xfrm>
        </p:spPr>
        <p:txBody>
          <a:bodyPr>
            <a:normAutofit/>
          </a:bodyPr>
          <a:lstStyle>
            <a:lvl1pPr algn="ctr">
              <a:defRPr sz="3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5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설명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92776"/>
            <a:ext cx="10515600" cy="663574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86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+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5219"/>
            <a:ext cx="10515600" cy="663574"/>
          </a:xfrm>
        </p:spPr>
        <p:txBody>
          <a:bodyPr>
            <a:normAutofit/>
          </a:bodyPr>
          <a:lstStyle>
            <a:lvl1pPr algn="ctr">
              <a:defRPr sz="3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838200" y="5692776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8E00-9739-4C1B-BA4B-9210A03B157D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9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60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3.JPG"/><Relationship Id="rId5" Type="http://schemas.openxmlformats.org/officeDocument/2006/relationships/image" Target="../media/image4.png"/><Relationship Id="rId10" Type="http://schemas.openxmlformats.org/officeDocument/2006/relationships/image" Target="../media/image12.jpg"/><Relationship Id="rId4" Type="http://schemas.openxmlformats.org/officeDocument/2006/relationships/image" Target="../media/image3.pn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4537" y="3983526"/>
            <a:ext cx="7622926" cy="58477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2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블라인드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데이팅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 웹 서비스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45" y="1775323"/>
            <a:ext cx="6532910" cy="2058350"/>
          </a:xfrm>
          <a:prstGeom prst="rect">
            <a:avLst/>
          </a:prstGeom>
          <a:effectLst>
            <a:outerShdw blurRad="127000" dir="2700000" algn="tl" rotWithShape="0">
              <a:schemeClr val="bg1">
                <a:alpha val="2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769998" y="5711616"/>
            <a:ext cx="2664620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2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서울 </a:t>
            </a:r>
            <a:r>
              <a:rPr lang="en-US" altLang="ko-KR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1</a:t>
            </a:r>
            <a:r>
              <a:rPr lang="ko-KR" altLang="en-US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반 </a:t>
            </a:r>
            <a:r>
              <a:rPr lang="en-US" altLang="ko-KR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7</a:t>
            </a:r>
            <a:r>
              <a:rPr lang="ko-KR" altLang="en-US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팀</a:t>
            </a:r>
            <a:endParaRPr lang="ko-KR" altLang="en-US" sz="2400" spc="-150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5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000" y="2481873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121745" y="3345873"/>
            <a:ext cx="3948517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시스템 아키텍처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88" y="813816"/>
            <a:ext cx="9818624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45" y="1956913"/>
            <a:ext cx="6532910" cy="2058350"/>
          </a:xfrm>
          <a:prstGeom prst="rect">
            <a:avLst/>
          </a:prstGeom>
          <a:effectLst>
            <a:outerShdw blurRad="127000" dir="2700000" algn="tl" rotWithShape="0">
              <a:schemeClr val="bg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32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78248" y="2019778"/>
            <a:ext cx="3435503" cy="547824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Contents</a:t>
            </a:r>
            <a:endParaRPr lang="ko-KR" altLang="en-US" sz="36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0" y="723778"/>
            <a:ext cx="1296000" cy="12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7872" y="2733856"/>
            <a:ext cx="1215396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1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팀 소개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7037" y="4154318"/>
            <a:ext cx="1850186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2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서비스 소개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1264" y="4154319"/>
            <a:ext cx="2484976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3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시스템 아키텍처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50627" y="2556321"/>
            <a:ext cx="1532792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4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실제 시연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7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000" y="2481873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160488" y="3345873"/>
            <a:ext cx="1871025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8867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960" y="1904691"/>
            <a:ext cx="1848847" cy="321086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413" y="1904691"/>
            <a:ext cx="1848847" cy="321086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14" y="1904691"/>
            <a:ext cx="1848847" cy="321086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13" y="1933793"/>
            <a:ext cx="1848847" cy="321086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17" y="1933793"/>
            <a:ext cx="1848847" cy="32108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30" y="1933793"/>
            <a:ext cx="1848847" cy="321086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3" name="TextBox 22"/>
          <p:cNvSpPr txBox="1"/>
          <p:nvPr/>
        </p:nvSpPr>
        <p:spPr>
          <a:xfrm>
            <a:off x="-157811" y="4423056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이홍주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81221" y="4432510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김명준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87643" y="4423055"/>
            <a:ext cx="285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이재원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23074" y="4432509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유선준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24459"/>
          <a:stretch/>
        </p:blipFill>
        <p:spPr>
          <a:xfrm>
            <a:off x="4231013" y="2402035"/>
            <a:ext cx="1770052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0" b="18132"/>
          <a:stretch/>
        </p:blipFill>
        <p:spPr>
          <a:xfrm>
            <a:off x="419993" y="2383727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5" b="18587"/>
          <a:stretch/>
        </p:blipFill>
        <p:spPr>
          <a:xfrm>
            <a:off x="6175637" y="2420281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" b="24733"/>
          <a:stretch/>
        </p:blipFill>
        <p:spPr>
          <a:xfrm>
            <a:off x="2324640" y="2382030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7518850" y="4412549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안예나</a:t>
            </a:r>
            <a:endParaRPr lang="ko-KR" altLang="en-US" sz="2400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b="17436"/>
          <a:stretch/>
        </p:blipFill>
        <p:spPr>
          <a:xfrm>
            <a:off x="8071413" y="2420281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960" y="2406936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/>
          <p:cNvSpPr txBox="1"/>
          <p:nvPr/>
        </p:nvSpPr>
        <p:spPr>
          <a:xfrm>
            <a:off x="9467397" y="436451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정훈</a:t>
            </a:r>
            <a:endParaRPr lang="ko-KR" altLang="en-US" sz="2400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0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000" y="2481873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4641116" y="3345873"/>
            <a:ext cx="290977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서비스 소개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00" y="1474284"/>
            <a:ext cx="8100000" cy="4652575"/>
          </a:xfrm>
          <a:prstGeom prst="rect">
            <a:avLst/>
          </a:prstGeom>
        </p:spPr>
      </p:pic>
      <p:pic>
        <p:nvPicPr>
          <p:cNvPr id="12" name="Picture 2" descr="https://img.freepik.com/premium-vector/people-greeting-gesture-man-woman-casual-clothes-say-hello_501746-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46" b="98971" l="52716" r="83387">
                        <a14:backgroundMark x1="76518" y1="97531" x2="52236" y2="47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50" t="8629" r="14262" b="998"/>
          <a:stretch/>
        </p:blipFill>
        <p:spPr bwMode="auto">
          <a:xfrm rot="1898928">
            <a:off x="8537966" y="1761716"/>
            <a:ext cx="1985029" cy="405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g.freepik.com/premium-vector/people-greeting-gesture-man-woman-casual-clothes-say-hello_501746-7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2" b="97942" l="12300" r="51438">
                        <a14:foregroundMark x1="17732" y1="7202" x2="17891" y2="8848"/>
                        <a14:foregroundMark x1="18850" y1="5556" x2="19649" y2="9053"/>
                        <a14:foregroundMark x1="21565" y1="4733" x2="20767" y2="11111"/>
                        <a14:foregroundMark x1="23482" y1="6173" x2="22045" y2="11934"/>
                        <a14:foregroundMark x1="24281" y1="12551" x2="24281" y2="12551"/>
                        <a14:foregroundMark x1="34665" y1="43827" x2="32588" y2="57202"/>
                        <a14:foregroundMark x1="35144" y1="54527" x2="31470" y2="66255"/>
                        <a14:foregroundMark x1="28594" y1="74486" x2="36741" y2="53704"/>
                        <a14:foregroundMark x1="28594" y1="77366" x2="31629" y2="67901"/>
                        <a14:foregroundMark x1="34026" y1="61111" x2="31150" y2="70988"/>
                        <a14:backgroundMark x1="22843" y1="98765" x2="45048" y2="29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52" r="47334"/>
          <a:stretch/>
        </p:blipFill>
        <p:spPr bwMode="auto">
          <a:xfrm rot="20246596">
            <a:off x="1845147" y="1790878"/>
            <a:ext cx="2068616" cy="3868524"/>
          </a:xfrm>
          <a:prstGeom prst="rect">
            <a:avLst/>
          </a:prstGeom>
          <a:noFill/>
          <a:ln w="508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1923398283"/>
              </p:ext>
            </p:extLst>
          </p:nvPr>
        </p:nvGraphicFramePr>
        <p:xfrm>
          <a:off x="3020291" y="2466567"/>
          <a:ext cx="3075709" cy="330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1101112347"/>
              </p:ext>
            </p:extLst>
          </p:nvPr>
        </p:nvGraphicFramePr>
        <p:xfrm>
          <a:off x="6096000" y="2466567"/>
          <a:ext cx="2964873" cy="330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74866" y="1798122"/>
            <a:ext cx="6642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Q. </a:t>
            </a:r>
            <a:r>
              <a:rPr lang="ko-KR" altLang="en-US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이상형을 결정짓는 가장 중요한 요소는</a:t>
            </a:r>
            <a:r>
              <a:rPr lang="en-US" altLang="ko-KR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자료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결혼정보회사 듀오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대상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미혼남녀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453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2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58" y="3797066"/>
            <a:ext cx="5180179" cy="22455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3" y="3797066"/>
            <a:ext cx="5180179" cy="22455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7" y="4150267"/>
            <a:ext cx="4565073" cy="1539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34" y="4155924"/>
            <a:ext cx="3476625" cy="153352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로고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콘셉트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22" y="1810838"/>
            <a:ext cx="4570355" cy="1440000"/>
          </a:xfrm>
          <a:prstGeom prst="rect">
            <a:avLst/>
          </a:prstGeom>
          <a:effectLst>
            <a:outerShdw blurRad="127000" dir="2700000" algn="tl" rotWithShape="0">
              <a:schemeClr val="bg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3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61</Words>
  <Application>Microsoft Office PowerPoint</Application>
  <PresentationFormat>와이드스크린</PresentationFormat>
  <Paragraphs>26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한국기계연구원_Bold</vt:lpstr>
      <vt:lpstr>G마켓 산스 Light</vt:lpstr>
      <vt:lpstr>Arial</vt:lpstr>
      <vt:lpstr>G마켓 산스 Bold</vt:lpstr>
      <vt:lpstr>한국기계연구원_Light</vt:lpstr>
      <vt:lpstr>G마켓 산스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기획 배경</vt:lpstr>
      <vt:lpstr>로고 &amp; 콘셉트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64</cp:revision>
  <dcterms:created xsi:type="dcterms:W3CDTF">2023-01-26T04:20:53Z</dcterms:created>
  <dcterms:modified xsi:type="dcterms:W3CDTF">2023-02-17T02:20:11Z</dcterms:modified>
</cp:coreProperties>
</file>